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416" r:id="rId2"/>
    <p:sldId id="422" r:id="rId3"/>
    <p:sldId id="423" r:id="rId4"/>
    <p:sldId id="424" r:id="rId5"/>
    <p:sldId id="439" r:id="rId6"/>
    <p:sldId id="425" r:id="rId7"/>
    <p:sldId id="427" r:id="rId8"/>
    <p:sldId id="426" r:id="rId9"/>
    <p:sldId id="428" r:id="rId10"/>
    <p:sldId id="429" r:id="rId11"/>
    <p:sldId id="432" r:id="rId12"/>
    <p:sldId id="431" r:id="rId13"/>
    <p:sldId id="433" r:id="rId14"/>
    <p:sldId id="434" r:id="rId15"/>
    <p:sldId id="430" r:id="rId16"/>
    <p:sldId id="435" r:id="rId17"/>
    <p:sldId id="436" r:id="rId18"/>
    <p:sldId id="437" r:id="rId19"/>
    <p:sldId id="440" r:id="rId20"/>
    <p:sldId id="438" r:id="rId21"/>
    <p:sldId id="441" r:id="rId22"/>
    <p:sldId id="442" r:id="rId23"/>
    <p:sldId id="378" r:id="rId24"/>
  </p:sldIdLst>
  <p:sldSz cx="9144000" cy="5143500" type="screen16x9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0F0D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>
      <p:cViewPr varScale="1">
        <p:scale>
          <a:sx n="96" d="100"/>
          <a:sy n="96" d="100"/>
        </p:scale>
        <p:origin x="534" y="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35452-BD67-407C-AD4A-E825F52BD620}" type="datetimeFigureOut">
              <a:rPr lang="es-PE" smtClean="0"/>
              <a:pPr/>
              <a:t>14/08/2020</a:t>
            </a:fld>
            <a:endParaRPr lang="es-PE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18AF6B-F257-4E0C-82B8-EF8D1F565E36}" type="slidenum">
              <a:rPr lang="es-PE" smtClean="0"/>
              <a:pPr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975408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1 Marcador de imagen de diapositiva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2 Marcador de notas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PE" dirty="0"/>
          </a:p>
        </p:txBody>
      </p:sp>
      <p:sp>
        <p:nvSpPr>
          <p:cNvPr id="39940" name="3 Marcador de número de diapositiva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0D819A9-31FA-4178-BE76-5A3E7BE225BD}" type="slidenum">
              <a:rPr lang="es-MX" altLang="es-PE" smtClean="0"/>
              <a:pPr eaLnBrk="1" hangingPunct="1"/>
              <a:t>1</a:t>
            </a:fld>
            <a:endParaRPr lang="es-MX" altLang="es-PE" dirty="0"/>
          </a:p>
        </p:txBody>
      </p:sp>
    </p:spTree>
    <p:extLst>
      <p:ext uri="{BB962C8B-B14F-4D97-AF65-F5344CB8AC3E}">
        <p14:creationId xmlns:p14="http://schemas.microsoft.com/office/powerpoint/2010/main" val="328582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1043608" cy="9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>
              <a:solidFill>
                <a:schemeClr val="bg1"/>
              </a:solidFill>
            </a:endParaRPr>
          </a:p>
        </p:txBody>
      </p:sp>
      <p:pic>
        <p:nvPicPr>
          <p:cNvPr id="11" name="Picture 2" descr="C:\Users\Kazumi-Emi\Desktop\Documents\CJava\identidad\bocetos piezas graficas academico - empresarial\RENDERS\opc1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1" t="398" r="17032" b="-398"/>
          <a:stretch/>
        </p:blipFill>
        <p:spPr bwMode="auto">
          <a:xfrm>
            <a:off x="6113" y="-17680"/>
            <a:ext cx="3197735" cy="4948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563888" y="1059582"/>
            <a:ext cx="5256584" cy="1102519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11960" y="2162101"/>
            <a:ext cx="4104456" cy="84169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73501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68724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1043608" y="205979"/>
            <a:ext cx="5433392" cy="4388644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19339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877070" y="1847850"/>
            <a:ext cx="3726677" cy="1102519"/>
          </a:xfrm>
        </p:spPr>
        <p:txBody>
          <a:bodyPr/>
          <a:lstStyle>
            <a:lvl1pPr>
              <a:defRPr sz="1900"/>
            </a:lvl1pPr>
          </a:lstStyle>
          <a:p>
            <a:r>
              <a:rPr lang="es-ES_tradnl" dirty="0"/>
              <a:t>Haga clic para cambiar el estilo de título	</a:t>
            </a:r>
          </a:p>
        </p:txBody>
      </p:sp>
      <p:sp>
        <p:nvSpPr>
          <p:cNvPr id="2" name="Rectángulo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20F0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8" name="Picture 2" descr="C:\Users\Kazumi-Emi\Desktop\logotipo X3.pn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5" t="3078" r="4586" b="4585"/>
          <a:stretch/>
        </p:blipFill>
        <p:spPr bwMode="auto">
          <a:xfrm>
            <a:off x="1331640" y="1275605"/>
            <a:ext cx="2436271" cy="2520280"/>
          </a:xfrm>
          <a:prstGeom prst="rect">
            <a:avLst/>
          </a:prstGeom>
          <a:solidFill>
            <a:srgbClr val="120F0D"/>
          </a:solidFill>
        </p:spPr>
      </p:pic>
      <p:sp>
        <p:nvSpPr>
          <p:cNvPr id="3" name="CuadroTexto 2"/>
          <p:cNvSpPr txBox="1"/>
          <p:nvPr userDrawn="1"/>
        </p:nvSpPr>
        <p:spPr>
          <a:xfrm>
            <a:off x="5508104" y="2243358"/>
            <a:ext cx="2952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dirty="0">
                <a:solidFill>
                  <a:schemeClr val="bg1"/>
                </a:solidFill>
              </a:rPr>
              <a:t>Gracias</a:t>
            </a:r>
          </a:p>
        </p:txBody>
      </p:sp>
      <p:sp>
        <p:nvSpPr>
          <p:cNvPr id="4" name="Rectángulo 3"/>
          <p:cNvSpPr/>
          <p:nvPr userDrawn="1"/>
        </p:nvSpPr>
        <p:spPr>
          <a:xfrm>
            <a:off x="4326359" y="1923678"/>
            <a:ext cx="45719" cy="1296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138504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/>
            </a:lvl2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		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214122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08892" y="2040706"/>
            <a:ext cx="7772400" cy="1021556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18864" y="91556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359882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7253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67219" y="195486"/>
            <a:ext cx="7391672" cy="857250"/>
          </a:xfrm>
        </p:spPr>
        <p:txBody>
          <a:bodyPr/>
          <a:lstStyle>
            <a:lvl1pPr algn="r"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39530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2426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3095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09225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1" y="1995686"/>
            <a:ext cx="3008313" cy="259893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330724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4522" y="123478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s-PE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289862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0" y="4927398"/>
            <a:ext cx="9144000" cy="21610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1043608" y="51470"/>
            <a:ext cx="7942348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295128" y="1200151"/>
            <a:ext cx="7391672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pic>
        <p:nvPicPr>
          <p:cNvPr id="8" name="Picture 3" descr="C:\Users\Kazumi-Emi\Desktop\Documents\CJava\identidad\presentacion final identidad\12.png"/>
          <p:cNvPicPr>
            <a:picLocks noChangeAspect="1" noChangeArrowheads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57" t="12599" r="29691" b="13377"/>
          <a:stretch/>
        </p:blipFill>
        <p:spPr bwMode="auto">
          <a:xfrm>
            <a:off x="27156" y="0"/>
            <a:ext cx="899186" cy="918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 userDrawn="1"/>
        </p:nvSpPr>
        <p:spPr>
          <a:xfrm>
            <a:off x="35496" y="4902428"/>
            <a:ext cx="48965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PE" sz="1100" b="0" cap="none" spc="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</a:rPr>
              <a:t>Av. Arenales 395 Oficina 405 - 4336948 - info@cjavaperu.com </a:t>
            </a:r>
          </a:p>
        </p:txBody>
      </p:sp>
      <p:sp>
        <p:nvSpPr>
          <p:cNvPr id="13" name="CuadroTexto 12"/>
          <p:cNvSpPr txBox="1"/>
          <p:nvPr userDrawn="1"/>
        </p:nvSpPr>
        <p:spPr>
          <a:xfrm>
            <a:off x="6948264" y="4902428"/>
            <a:ext cx="21602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PE" sz="1100" b="0" cap="none" spc="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</a:rPr>
              <a:t>CJava, siempre para apoyarte.</a:t>
            </a:r>
          </a:p>
        </p:txBody>
      </p:sp>
    </p:spTree>
    <p:extLst>
      <p:ext uri="{BB962C8B-B14F-4D97-AF65-F5344CB8AC3E}">
        <p14:creationId xmlns:p14="http://schemas.microsoft.com/office/powerpoint/2010/main" val="3438285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3200" b="1" kern="1200">
          <a:solidFill>
            <a:srgbClr val="FF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FF0000"/>
        </a:buClr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hyperlink" Target="https://angular.io/cli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dirty="0"/>
              <a:t>INTRODUCCIÓN A ANGULAR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62571B-40F2-4FD7-84DE-131F7886FA5F}"/>
              </a:ext>
            </a:extLst>
          </p:cNvPr>
          <p:cNvSpPr txBox="1">
            <a:spLocks/>
          </p:cNvSpPr>
          <p:nvPr/>
        </p:nvSpPr>
        <p:spPr>
          <a:xfrm>
            <a:off x="5724128" y="4057431"/>
            <a:ext cx="3312368" cy="651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rgbClr val="FF0000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400" dirty="0"/>
              <a:t>Ing.  David Burgos Pérez</a:t>
            </a:r>
            <a:endParaRPr lang="es-PE" sz="2400" dirty="0"/>
          </a:p>
        </p:txBody>
      </p:sp>
    </p:spTree>
    <p:extLst>
      <p:ext uri="{BB962C8B-B14F-4D97-AF65-F5344CB8AC3E}">
        <p14:creationId xmlns:p14="http://schemas.microsoft.com/office/powerpoint/2010/main" val="277394386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DFC235-F378-42A4-AA88-49A210538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Single Page </a:t>
            </a:r>
            <a:r>
              <a:rPr lang="es-MX" dirty="0" err="1"/>
              <a:t>Application</a:t>
            </a:r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7EC6A75-5E70-4378-8583-2695BFE35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1059582"/>
            <a:ext cx="6619048" cy="3580952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D8D5CD73-7572-4C2E-BCDE-8B7FC9880B36}"/>
              </a:ext>
            </a:extLst>
          </p:cNvPr>
          <p:cNvSpPr txBox="1">
            <a:spLocks/>
          </p:cNvSpPr>
          <p:nvPr/>
        </p:nvSpPr>
        <p:spPr>
          <a:xfrm>
            <a:off x="401224" y="2143125"/>
            <a:ext cx="971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MX" sz="6000" dirty="0">
                <a:solidFill>
                  <a:srgbClr val="0070C0"/>
                </a:solidFill>
              </a:rPr>
              <a:t>1</a:t>
            </a:r>
            <a:r>
              <a:rPr lang="es-MX" dirty="0"/>
              <a:t> 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553767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DFC235-F378-42A4-AA88-49A210538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Single Page </a:t>
            </a:r>
            <a:r>
              <a:rPr lang="es-MX" dirty="0" err="1"/>
              <a:t>Application</a:t>
            </a:r>
            <a:endParaRPr lang="es-PE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D8D5CD73-7572-4C2E-BCDE-8B7FC9880B36}"/>
              </a:ext>
            </a:extLst>
          </p:cNvPr>
          <p:cNvSpPr txBox="1">
            <a:spLocks/>
          </p:cNvSpPr>
          <p:nvPr/>
        </p:nvSpPr>
        <p:spPr>
          <a:xfrm>
            <a:off x="401224" y="2143125"/>
            <a:ext cx="971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MX" sz="6000" dirty="0">
                <a:solidFill>
                  <a:srgbClr val="0070C0"/>
                </a:solidFill>
              </a:rPr>
              <a:t>2</a:t>
            </a:r>
            <a:r>
              <a:rPr lang="es-MX" dirty="0"/>
              <a:t> </a:t>
            </a:r>
            <a:endParaRPr lang="es-PE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E9FF4BC-A297-4A49-8541-71478C09C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914551"/>
            <a:ext cx="6542857" cy="358095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2A64666B-54EB-40D5-926D-6ABA4CC6189C}"/>
              </a:ext>
            </a:extLst>
          </p:cNvPr>
          <p:cNvSpPr txBox="1">
            <a:spLocks/>
          </p:cNvSpPr>
          <p:nvPr/>
        </p:nvSpPr>
        <p:spPr>
          <a:xfrm>
            <a:off x="7308304" y="3371699"/>
            <a:ext cx="971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dirty="0">
                <a:solidFill>
                  <a:srgbClr val="00B050"/>
                </a:solidFill>
              </a:rPr>
              <a:t>AJAX</a:t>
            </a:r>
            <a:r>
              <a:rPr lang="es-MX" dirty="0">
                <a:solidFill>
                  <a:srgbClr val="00B050"/>
                </a:solidFill>
              </a:rPr>
              <a:t> </a:t>
            </a:r>
            <a:endParaRPr lang="es-PE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010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DFC235-F378-42A4-AA88-49A210538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Single Page </a:t>
            </a:r>
            <a:r>
              <a:rPr lang="es-MX" dirty="0" err="1"/>
              <a:t>Application</a:t>
            </a:r>
            <a:endParaRPr lang="es-PE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D8D5CD73-7572-4C2E-BCDE-8B7FC9880B36}"/>
              </a:ext>
            </a:extLst>
          </p:cNvPr>
          <p:cNvSpPr txBox="1">
            <a:spLocks/>
          </p:cNvSpPr>
          <p:nvPr/>
        </p:nvSpPr>
        <p:spPr>
          <a:xfrm>
            <a:off x="401224" y="2143125"/>
            <a:ext cx="971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MX" sz="6000" dirty="0">
                <a:solidFill>
                  <a:srgbClr val="0070C0"/>
                </a:solidFill>
              </a:rPr>
              <a:t>3</a:t>
            </a:r>
            <a:r>
              <a:rPr lang="es-MX" dirty="0"/>
              <a:t> </a:t>
            </a:r>
            <a:endParaRPr lang="es-PE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FAF81D9-9E08-4450-B521-1EC910CE1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771550"/>
            <a:ext cx="6233764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149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943A59-3774-45FE-A396-6E8ED506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Angular vs </a:t>
            </a:r>
            <a:r>
              <a:rPr lang="es-MX" dirty="0" err="1"/>
              <a:t>React</a:t>
            </a:r>
            <a:r>
              <a:rPr lang="es-MX" dirty="0"/>
              <a:t> vs </a:t>
            </a:r>
            <a:r>
              <a:rPr lang="es-MX" dirty="0" err="1"/>
              <a:t>Vue</a:t>
            </a:r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6D2F4E7-99AC-4098-8284-31BC4947B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286035"/>
            <a:ext cx="6733333" cy="2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411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E3DE1A-F300-4B45-A677-3F52CE93C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Grado de Interés</a:t>
            </a:r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70C92BE-DAED-4F70-B223-C8FC53680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381" y="908720"/>
            <a:ext cx="6295238" cy="3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92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EC70A4-3C0F-43C1-AA49-F43CD3E6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Patrones de diseño de Software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814359-A6EC-46F2-A776-CBFA3677F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2005" y="987574"/>
            <a:ext cx="7391672" cy="3394472"/>
          </a:xfrm>
        </p:spPr>
        <p:txBody>
          <a:bodyPr/>
          <a:lstStyle/>
          <a:p>
            <a:r>
              <a:rPr lang="es-MX" sz="2400" dirty="0"/>
              <a:t>Creacionales</a:t>
            </a:r>
          </a:p>
          <a:p>
            <a:pPr lvl="1"/>
            <a:r>
              <a:rPr lang="es-MX" sz="1600" b="1" i="1" dirty="0" err="1"/>
              <a:t>Singleton</a:t>
            </a:r>
            <a:r>
              <a:rPr lang="es-MX" sz="1600" dirty="0"/>
              <a:t> (Instancia única)</a:t>
            </a:r>
          </a:p>
          <a:p>
            <a:pPr lvl="1"/>
            <a:r>
              <a:rPr lang="es-MX" sz="1600" b="1" i="1" dirty="0" err="1"/>
              <a:t>Prototype</a:t>
            </a:r>
            <a:r>
              <a:rPr lang="es-MX" sz="1600" dirty="0"/>
              <a:t> (prototipo - Clona las instancias)</a:t>
            </a:r>
          </a:p>
          <a:p>
            <a:r>
              <a:rPr lang="es-MX" sz="2400" dirty="0"/>
              <a:t>Estructurales</a:t>
            </a:r>
          </a:p>
          <a:p>
            <a:pPr lvl="1"/>
            <a:r>
              <a:rPr lang="es-MX" sz="1600" b="1" i="1" dirty="0"/>
              <a:t>Bridge</a:t>
            </a:r>
            <a:r>
              <a:rPr lang="es-MX" sz="1600" dirty="0"/>
              <a:t> (Separa la abstracción de la implementación)</a:t>
            </a:r>
          </a:p>
          <a:p>
            <a:pPr lvl="1"/>
            <a:r>
              <a:rPr lang="es-MX" sz="1600" b="1" i="1" dirty="0" err="1"/>
              <a:t>Decorator</a:t>
            </a:r>
            <a:r>
              <a:rPr lang="es-MX" sz="1600" dirty="0"/>
              <a:t> (Agrega funcionalidades dinámicamente)</a:t>
            </a:r>
          </a:p>
          <a:p>
            <a:pPr lvl="1"/>
            <a:r>
              <a:rPr lang="es-MX" sz="1600" b="1" i="1" dirty="0" err="1"/>
              <a:t>Facade</a:t>
            </a:r>
            <a:r>
              <a:rPr lang="es-MX" sz="1600" dirty="0"/>
              <a:t> (Interfaz unificada y simple de un sistema complejo)</a:t>
            </a:r>
          </a:p>
          <a:p>
            <a:r>
              <a:rPr lang="es-MX" sz="2400" dirty="0"/>
              <a:t>Comportamiento</a:t>
            </a:r>
          </a:p>
          <a:p>
            <a:pPr lvl="1"/>
            <a:r>
              <a:rPr lang="es-MX" sz="1600" b="1" i="1" dirty="0" err="1"/>
              <a:t>Observer</a:t>
            </a:r>
            <a:r>
              <a:rPr lang="es-MX" sz="1600" dirty="0"/>
              <a:t> (Observador. Dependencia de uno-a-muchos)</a:t>
            </a:r>
            <a:endParaRPr lang="es-PE" sz="1600" dirty="0"/>
          </a:p>
        </p:txBody>
      </p:sp>
    </p:spTree>
    <p:extLst>
      <p:ext uri="{BB962C8B-B14F-4D97-AF65-F5344CB8AC3E}">
        <p14:creationId xmlns:p14="http://schemas.microsoft.com/office/powerpoint/2010/main" val="39056521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95BC11-301F-46C2-BBA4-951699B86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Servicios </a:t>
            </a:r>
            <a:r>
              <a:rPr lang="es-MX" dirty="0" err="1"/>
              <a:t>RestFul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27E180-B8D0-466D-B4D6-8F75F2B21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00151"/>
            <a:ext cx="8734436" cy="3394472"/>
          </a:xfrm>
        </p:spPr>
        <p:txBody>
          <a:bodyPr>
            <a:normAutofit lnSpcReduction="10000"/>
          </a:bodyPr>
          <a:lstStyle/>
          <a:p>
            <a:r>
              <a:rPr lang="es-MX" dirty="0"/>
              <a:t>Es un estándar para crear servicios web</a:t>
            </a:r>
          </a:p>
          <a:p>
            <a:r>
              <a:rPr lang="es-MX" dirty="0"/>
              <a:t>C/S débilmente acoplados</a:t>
            </a:r>
          </a:p>
          <a:p>
            <a:r>
              <a:rPr lang="es-MX" dirty="0"/>
              <a:t>Las peticiones son rápidas y no contiene sesiones</a:t>
            </a:r>
          </a:p>
          <a:p>
            <a:r>
              <a:rPr lang="es-MX" dirty="0"/>
              <a:t>Admite un sistema de almacenamiento en caché</a:t>
            </a:r>
          </a:p>
          <a:p>
            <a:r>
              <a:rPr lang="es-MX" dirty="0"/>
              <a:t>Cada recurso tiene una única URL</a:t>
            </a:r>
          </a:p>
          <a:p>
            <a:r>
              <a:rPr lang="es-MX" dirty="0"/>
              <a:t>Contiene varias capas para la implementación.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619456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054A68-937F-42CF-9092-F298B65A6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Servicios </a:t>
            </a:r>
            <a:r>
              <a:rPr lang="es-MX" dirty="0" err="1"/>
              <a:t>RestFul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2E5C1F-8455-4287-8565-C7DD0E332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61" y="1203598"/>
            <a:ext cx="3966176" cy="3394472"/>
          </a:xfrm>
        </p:spPr>
        <p:txBody>
          <a:bodyPr>
            <a:normAutofit fontScale="92500"/>
          </a:bodyPr>
          <a:lstStyle/>
          <a:p>
            <a:r>
              <a:rPr lang="es-MX" sz="2800" dirty="0"/>
              <a:t>Un </a:t>
            </a:r>
            <a:r>
              <a:rPr lang="es-MX" sz="2800" dirty="0" err="1"/>
              <a:t>Endpoint</a:t>
            </a:r>
            <a:r>
              <a:rPr lang="es-MX" sz="2800" dirty="0"/>
              <a:t> : domino, puerto, </a:t>
            </a:r>
            <a:r>
              <a:rPr lang="es-MX" sz="2800" dirty="0" err="1"/>
              <a:t>path</a:t>
            </a:r>
            <a:r>
              <a:rPr lang="es-MX" sz="2800" dirty="0"/>
              <a:t> y/o </a:t>
            </a:r>
            <a:r>
              <a:rPr lang="es-MX" sz="2800" dirty="0" err="1"/>
              <a:t>query</a:t>
            </a:r>
            <a:endParaRPr lang="es-MX" sz="2800" dirty="0"/>
          </a:p>
          <a:p>
            <a:pPr lvl="1"/>
            <a:r>
              <a:rPr lang="es-PE" sz="1800" b="0" i="0" dirty="0">
                <a:solidFill>
                  <a:srgbClr val="3A3A3A"/>
                </a:solidFill>
                <a:effectLst/>
                <a:latin typeface="Courier New" panose="02070309020205020404" pitchFamily="49" charset="0"/>
              </a:rPr>
              <a:t>https://dominio/usuario/123?query=json</a:t>
            </a:r>
            <a:endParaRPr lang="es-MX" sz="1800" dirty="0"/>
          </a:p>
          <a:p>
            <a:r>
              <a:rPr lang="es-MX" sz="2800" dirty="0" err="1"/>
              <a:t>Accion</a:t>
            </a:r>
            <a:r>
              <a:rPr lang="es-MX" sz="2800" dirty="0"/>
              <a:t> asociada al método HTTP</a:t>
            </a:r>
          </a:p>
          <a:p>
            <a:r>
              <a:rPr lang="es-MX" sz="2800" dirty="0"/>
              <a:t>Encabezado HTTP</a:t>
            </a:r>
          </a:p>
          <a:p>
            <a:r>
              <a:rPr lang="es-PE" sz="2800" dirty="0" err="1"/>
              <a:t>Body</a:t>
            </a:r>
            <a:r>
              <a:rPr lang="es-PE" sz="2800" dirty="0"/>
              <a:t> </a:t>
            </a:r>
            <a:r>
              <a:rPr lang="es-PE" sz="2800" dirty="0" err="1"/>
              <a:t>Request</a:t>
            </a:r>
            <a:r>
              <a:rPr lang="es-PE" sz="2800" dirty="0"/>
              <a:t> y Response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092E65D-1A08-4BD3-9D63-ABF2154FB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37" y="1419622"/>
            <a:ext cx="4990019" cy="263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683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0B856A-0DB1-43B0-A9C0-CAEF127A1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Gestion</a:t>
            </a:r>
            <a:r>
              <a:rPr lang="es-MX" dirty="0"/>
              <a:t> de Errores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A9CF9E-CEA8-4040-A1E9-D920F7890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1200151"/>
            <a:ext cx="8219256" cy="3394472"/>
          </a:xfrm>
        </p:spPr>
        <p:txBody>
          <a:bodyPr>
            <a:normAutofit/>
          </a:bodyPr>
          <a:lstStyle/>
          <a:p>
            <a:r>
              <a:rPr lang="es-MX" dirty="0"/>
              <a:t>La complejidad de la aplicación</a:t>
            </a:r>
          </a:p>
          <a:p>
            <a:r>
              <a:rPr lang="es-MX" dirty="0"/>
              <a:t>La comunicación entre las partes interesadas</a:t>
            </a:r>
          </a:p>
          <a:p>
            <a:r>
              <a:rPr lang="es-MX" dirty="0"/>
              <a:t>Errores de parte del desarrollador de software</a:t>
            </a:r>
          </a:p>
          <a:p>
            <a:r>
              <a:rPr lang="es-MX" dirty="0"/>
              <a:t>La presión del tiempo</a:t>
            </a:r>
          </a:p>
          <a:p>
            <a:r>
              <a:rPr lang="es-MX" dirty="0"/>
              <a:t>La carencia de </a:t>
            </a:r>
            <a:r>
              <a:rPr lang="es-MX" dirty="0" err="1"/>
              <a:t>testing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685227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54A76D-FD4E-4C92-9292-645C797B9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26" y="2283718"/>
            <a:ext cx="7942348" cy="857250"/>
          </a:xfrm>
        </p:spPr>
        <p:txBody>
          <a:bodyPr/>
          <a:lstStyle/>
          <a:p>
            <a:r>
              <a:rPr lang="es-MX" dirty="0"/>
              <a:t>Revisión y Consultas  (5 minutos)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946716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CAD8F3-524C-4232-9A49-D66BE1840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Que es Angular?</a:t>
            </a:r>
            <a:endParaRPr lang="es-PE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B081D014-68D2-4C43-B3A2-5112C5C2A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200151"/>
            <a:ext cx="8291264" cy="3394472"/>
          </a:xfrm>
        </p:spPr>
        <p:txBody>
          <a:bodyPr/>
          <a:lstStyle/>
          <a:p>
            <a:r>
              <a:rPr lang="es-MX" dirty="0"/>
              <a:t>Framework del lado del cliente</a:t>
            </a:r>
          </a:p>
          <a:p>
            <a:r>
              <a:rPr lang="es-MX" dirty="0"/>
              <a:t>Se integra con </a:t>
            </a:r>
            <a:r>
              <a:rPr lang="es-MX" dirty="0" err="1"/>
              <a:t>Html</a:t>
            </a:r>
            <a:r>
              <a:rPr lang="es-MX" dirty="0"/>
              <a:t>, </a:t>
            </a:r>
            <a:r>
              <a:rPr lang="es-MX" dirty="0" err="1"/>
              <a:t>Css</a:t>
            </a:r>
            <a:r>
              <a:rPr lang="es-MX" dirty="0"/>
              <a:t>/</a:t>
            </a:r>
            <a:r>
              <a:rPr lang="es-MX" dirty="0" err="1"/>
              <a:t>Sass</a:t>
            </a:r>
            <a:r>
              <a:rPr lang="es-MX" dirty="0"/>
              <a:t>, </a:t>
            </a:r>
            <a:r>
              <a:rPr lang="es-MX" dirty="0" err="1"/>
              <a:t>TypeScript</a:t>
            </a:r>
            <a:r>
              <a:rPr lang="es-MX"/>
              <a:t>/JS</a:t>
            </a:r>
            <a:endParaRPr lang="es-MX" dirty="0"/>
          </a:p>
          <a:p>
            <a:r>
              <a:rPr lang="es-MX" dirty="0"/>
              <a:t>Angular es diferente a </a:t>
            </a:r>
            <a:r>
              <a:rPr lang="es-MX" dirty="0" err="1"/>
              <a:t>AngularJs</a:t>
            </a:r>
            <a:endParaRPr lang="es-MX" dirty="0"/>
          </a:p>
          <a:p>
            <a:r>
              <a:rPr lang="es-MX" dirty="0"/>
              <a:t>Fue creado por Google</a:t>
            </a:r>
          </a:p>
        </p:txBody>
      </p:sp>
    </p:spTree>
    <p:extLst>
      <p:ext uri="{BB962C8B-B14F-4D97-AF65-F5344CB8AC3E}">
        <p14:creationId xmlns:p14="http://schemas.microsoft.com/office/powerpoint/2010/main" val="35953023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E2597C-274B-4710-8720-D162EED75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Instalar Visual Studio </a:t>
            </a:r>
            <a:r>
              <a:rPr lang="es-MX" dirty="0" err="1"/>
              <a:t>Code</a:t>
            </a:r>
            <a:endParaRPr lang="es-PE" dirty="0"/>
          </a:p>
        </p:txBody>
      </p:sp>
      <p:pic>
        <p:nvPicPr>
          <p:cNvPr id="4" name="vcCode">
            <a:hlinkClick r:id="" action="ppaction://media"/>
            <a:extLst>
              <a:ext uri="{FF2B5EF4-FFF2-40B4-BE49-F238E27FC236}">
                <a16:creationId xmlns:a16="http://schemas.microsoft.com/office/drawing/2014/main" id="{D4B87106-BBA7-4B94-A5F3-609E044F51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7704" y="843558"/>
            <a:ext cx="5529361" cy="404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512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43CC59-6170-4143-8A8A-DA7E5530B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 # 1 </a:t>
            </a:r>
            <a:r>
              <a:rPr lang="es-MX" dirty="0" err="1"/>
              <a:t>TypeScript</a:t>
            </a:r>
            <a:r>
              <a:rPr lang="es-MX" dirty="0"/>
              <a:t> - JavaScript</a:t>
            </a:r>
            <a:endParaRPr lang="es-PE" dirty="0"/>
          </a:p>
        </p:txBody>
      </p:sp>
      <p:pic>
        <p:nvPicPr>
          <p:cNvPr id="4" name="Ejercicio1-TS">
            <a:hlinkClick r:id="" action="ppaction://media"/>
            <a:extLst>
              <a:ext uri="{FF2B5EF4-FFF2-40B4-BE49-F238E27FC236}">
                <a16:creationId xmlns:a16="http://schemas.microsoft.com/office/drawing/2014/main" id="{AF3D0171-AFC8-4C5C-9E71-1B82675F46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3608" y="699542"/>
            <a:ext cx="7704856" cy="423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363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6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54A76D-FD4E-4C92-9292-645C797B9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26" y="2283718"/>
            <a:ext cx="7942348" cy="857250"/>
          </a:xfrm>
        </p:spPr>
        <p:txBody>
          <a:bodyPr/>
          <a:lstStyle/>
          <a:p>
            <a:r>
              <a:rPr lang="es-MX" dirty="0"/>
              <a:t>Revisión y Consultas  (5 minutos)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0588217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400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30BC91-6373-48B0-9975-DDD4B66D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Que es </a:t>
            </a:r>
            <a:r>
              <a:rPr lang="es-MX" dirty="0" err="1"/>
              <a:t>NodeJs</a:t>
            </a:r>
            <a:r>
              <a:rPr lang="es-MX" dirty="0"/>
              <a:t>?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7C33AC8-327A-48F2-B2B7-21F8A2D0E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203598"/>
            <a:ext cx="8590420" cy="3394472"/>
          </a:xfrm>
        </p:spPr>
        <p:txBody>
          <a:bodyPr/>
          <a:lstStyle/>
          <a:p>
            <a:r>
              <a:rPr lang="es-MX" dirty="0"/>
              <a:t>Servidor de aplicaciones basados en </a:t>
            </a:r>
            <a:r>
              <a:rPr lang="es-MX" dirty="0" err="1"/>
              <a:t>Js</a:t>
            </a:r>
            <a:endParaRPr lang="es-MX" dirty="0"/>
          </a:p>
          <a:p>
            <a:r>
              <a:rPr lang="es-MX" dirty="0"/>
              <a:t>Arquitectura orientada a Eventos basado en V8</a:t>
            </a:r>
          </a:p>
          <a:p>
            <a:r>
              <a:rPr lang="es-MX" dirty="0"/>
              <a:t>Entorno en tiempo de ejecución multiplataforma</a:t>
            </a:r>
          </a:p>
          <a:p>
            <a:r>
              <a:rPr lang="es-MX" dirty="0"/>
              <a:t>Permite un desarrollo homogéneo C/S con JS</a:t>
            </a:r>
          </a:p>
          <a:p>
            <a:r>
              <a:rPr lang="es-MX" dirty="0"/>
              <a:t>Se integra con middleware</a:t>
            </a:r>
          </a:p>
          <a:p>
            <a:endParaRPr lang="es-MX" dirty="0"/>
          </a:p>
          <a:p>
            <a:endParaRPr lang="es-MX" dirty="0"/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489755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4AC582-6889-48F9-B0DC-F7A509269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Que es </a:t>
            </a:r>
            <a:r>
              <a:rPr lang="es-MX" dirty="0" err="1"/>
              <a:t>TypeScript</a:t>
            </a:r>
            <a:r>
              <a:rPr lang="es-MX" dirty="0"/>
              <a:t>?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F12450-725B-4E74-92D5-2F502EB38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568" y="1200151"/>
            <a:ext cx="8003232" cy="3394472"/>
          </a:xfrm>
        </p:spPr>
        <p:txBody>
          <a:bodyPr>
            <a:normAutofit/>
          </a:bodyPr>
          <a:lstStyle/>
          <a:p>
            <a:r>
              <a:rPr lang="es-MX" dirty="0"/>
              <a:t>JavaScript es de propósito general</a:t>
            </a:r>
          </a:p>
          <a:p>
            <a:r>
              <a:rPr lang="es-PE" dirty="0"/>
              <a:t>Se extiende de JavaScript</a:t>
            </a:r>
          </a:p>
          <a:p>
            <a:r>
              <a:rPr lang="es-PE" dirty="0"/>
              <a:t>Tipado Estático: Define tipos y agrupaciones</a:t>
            </a:r>
          </a:p>
          <a:p>
            <a:r>
              <a:rPr lang="es-PE" dirty="0"/>
              <a:t>Mejor orientación a objetos</a:t>
            </a:r>
          </a:p>
          <a:p>
            <a:r>
              <a:rPr lang="es-PE" dirty="0"/>
              <a:t>Agrupa </a:t>
            </a:r>
            <a:r>
              <a:rPr lang="es-PE" dirty="0" err="1"/>
              <a:t>EcmaScript</a:t>
            </a:r>
            <a:r>
              <a:rPr lang="es-PE" dirty="0"/>
              <a:t> y JavaScript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675972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4AC582-6889-48F9-B0DC-F7A509269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Que es </a:t>
            </a:r>
            <a:r>
              <a:rPr lang="es-MX" dirty="0" err="1"/>
              <a:t>TypeScript</a:t>
            </a:r>
            <a:r>
              <a:rPr lang="es-MX" dirty="0"/>
              <a:t>?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F12450-725B-4E74-92D5-2F502EB38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08" y="618964"/>
            <a:ext cx="3888432" cy="579511"/>
          </a:xfrm>
        </p:spPr>
        <p:txBody>
          <a:bodyPr>
            <a:normAutofit/>
          </a:bodyPr>
          <a:lstStyle/>
          <a:p>
            <a:r>
              <a:rPr lang="es-MX" dirty="0"/>
              <a:t>Instalar </a:t>
            </a:r>
            <a:r>
              <a:rPr lang="es-MX" dirty="0" err="1"/>
              <a:t>TypeScript</a:t>
            </a:r>
            <a:endParaRPr lang="es-PE" dirty="0"/>
          </a:p>
        </p:txBody>
      </p:sp>
      <p:pic>
        <p:nvPicPr>
          <p:cNvPr id="4" name="Ts">
            <a:hlinkClick r:id="" action="ppaction://media"/>
            <a:extLst>
              <a:ext uri="{FF2B5EF4-FFF2-40B4-BE49-F238E27FC236}">
                <a16:creationId xmlns:a16="http://schemas.microsoft.com/office/drawing/2014/main" id="{C49A773D-EAE7-41A2-A6BA-6CD4AC4078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7704" y="1136596"/>
            <a:ext cx="5863572" cy="373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892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9509A0-FB47-48D3-878E-5718D9CD8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Arquitectura Angular</a:t>
            </a:r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F51D3D7-2931-4A5F-B026-CA5007052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843558"/>
            <a:ext cx="4523809" cy="38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162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6B0243-6B92-4505-A90E-63DD4182D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592" y="120252"/>
            <a:ext cx="7056784" cy="857250"/>
          </a:xfrm>
        </p:spPr>
        <p:txBody>
          <a:bodyPr/>
          <a:lstStyle/>
          <a:p>
            <a:r>
              <a:rPr lang="es-MX" dirty="0"/>
              <a:t>Requisitos de Instalación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2BAC32-054A-4F1C-B501-EB84A0A0F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200151"/>
            <a:ext cx="8435280" cy="3394472"/>
          </a:xfrm>
        </p:spPr>
        <p:txBody>
          <a:bodyPr/>
          <a:lstStyle/>
          <a:p>
            <a:r>
              <a:rPr lang="es-MX" dirty="0"/>
              <a:t>Instalar </a:t>
            </a:r>
            <a:r>
              <a:rPr lang="es-MX" b="1" dirty="0" err="1">
                <a:solidFill>
                  <a:srgbClr val="0070C0"/>
                </a:solidFill>
              </a:rPr>
              <a:t>npm</a:t>
            </a:r>
            <a:r>
              <a:rPr lang="es-MX" dirty="0"/>
              <a:t> </a:t>
            </a:r>
            <a:r>
              <a:rPr lang="es-MX" sz="2000" b="1" i="1" dirty="0"/>
              <a:t>(</a:t>
            </a:r>
            <a:r>
              <a:rPr lang="es-MX" sz="2000" b="1" i="1" dirty="0" err="1"/>
              <a:t>node</a:t>
            </a:r>
            <a:r>
              <a:rPr lang="es-MX" sz="2000" b="1" i="1" dirty="0"/>
              <a:t> </a:t>
            </a:r>
            <a:r>
              <a:rPr lang="es-MX" sz="2000" b="1" i="1" dirty="0" err="1"/>
              <a:t>package</a:t>
            </a:r>
            <a:r>
              <a:rPr lang="es-MX" sz="2000" b="1" i="1" dirty="0"/>
              <a:t> manager)  </a:t>
            </a:r>
            <a:r>
              <a:rPr lang="es-MX" dirty="0"/>
              <a:t>desde </a:t>
            </a:r>
            <a:r>
              <a:rPr lang="es-MX" dirty="0" err="1"/>
              <a:t>NodeJs</a:t>
            </a:r>
            <a:endParaRPr lang="es-MX" dirty="0"/>
          </a:p>
          <a:p>
            <a:endParaRPr lang="es-PE" dirty="0"/>
          </a:p>
        </p:txBody>
      </p:sp>
      <p:pic>
        <p:nvPicPr>
          <p:cNvPr id="4" name="Instalacion Node">
            <a:hlinkClick r:id="" action="ppaction://media"/>
            <a:extLst>
              <a:ext uri="{FF2B5EF4-FFF2-40B4-BE49-F238E27FC236}">
                <a16:creationId xmlns:a16="http://schemas.microsoft.com/office/drawing/2014/main" id="{2087B076-BDAA-44F3-B6C7-B94243245E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1680" y="1817380"/>
            <a:ext cx="5040560" cy="299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089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8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6D93FF-5E8C-40D2-92BD-2EB313B44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08" y="51470"/>
            <a:ext cx="6815608" cy="857250"/>
          </a:xfrm>
        </p:spPr>
        <p:txBody>
          <a:bodyPr/>
          <a:lstStyle/>
          <a:p>
            <a:r>
              <a:rPr lang="es-MX" dirty="0"/>
              <a:t>Instalación de Angular CLI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CAC40E-77D2-4D1D-BF79-956727445D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9" y="1066347"/>
            <a:ext cx="3229622" cy="3481806"/>
          </a:xfrm>
        </p:spPr>
        <p:txBody>
          <a:bodyPr>
            <a:normAutofit fontScale="77500" lnSpcReduction="20000"/>
          </a:bodyPr>
          <a:lstStyle/>
          <a:p>
            <a:r>
              <a:rPr lang="es-MX" b="1" dirty="0">
                <a:solidFill>
                  <a:srgbClr val="00B050"/>
                </a:solidFill>
              </a:rPr>
              <a:t>CLI</a:t>
            </a:r>
            <a:r>
              <a:rPr lang="es-MX" b="1" dirty="0"/>
              <a:t> = </a:t>
            </a:r>
            <a:r>
              <a:rPr lang="es-MX" b="1" dirty="0">
                <a:solidFill>
                  <a:srgbClr val="FFC000"/>
                </a:solidFill>
              </a:rPr>
              <a:t>Command Line Interface</a:t>
            </a:r>
          </a:p>
          <a:p>
            <a:r>
              <a:rPr lang="es-MX" dirty="0"/>
              <a:t>Se usa para crear nuevo Proyecto Angular</a:t>
            </a:r>
          </a:p>
          <a:p>
            <a:r>
              <a:rPr lang="es-MX" dirty="0"/>
              <a:t>Crear </a:t>
            </a:r>
            <a:r>
              <a:rPr lang="es-MX" dirty="0" err="1"/>
              <a:t>packages</a:t>
            </a:r>
            <a:r>
              <a:rPr lang="es-MX" dirty="0"/>
              <a:t> para el </a:t>
            </a:r>
            <a:r>
              <a:rPr lang="es-MX" dirty="0" err="1"/>
              <a:t>despligue</a:t>
            </a:r>
            <a:endParaRPr lang="es-MX" dirty="0"/>
          </a:p>
          <a:p>
            <a:r>
              <a:rPr lang="es-MX" dirty="0"/>
              <a:t>Validar:  ng  -v</a:t>
            </a:r>
          </a:p>
          <a:p>
            <a:r>
              <a:rPr lang="es-MX" dirty="0" err="1"/>
              <a:t>Guia</a:t>
            </a:r>
            <a:r>
              <a:rPr lang="es-MX" dirty="0"/>
              <a:t>   </a:t>
            </a:r>
            <a:r>
              <a:rPr lang="es-PE" dirty="0">
                <a:hlinkClick r:id="rId4"/>
              </a:rPr>
              <a:t>https://angular.io/cli</a:t>
            </a:r>
            <a:endParaRPr lang="es-MX" dirty="0"/>
          </a:p>
          <a:p>
            <a:endParaRPr lang="es-PE" dirty="0"/>
          </a:p>
        </p:txBody>
      </p:sp>
      <p:pic>
        <p:nvPicPr>
          <p:cNvPr id="5" name="angularCli">
            <a:hlinkClick r:id="" action="ppaction://media"/>
            <a:extLst>
              <a:ext uri="{FF2B5EF4-FFF2-40B4-BE49-F238E27FC236}">
                <a16:creationId xmlns:a16="http://schemas.microsoft.com/office/drawing/2014/main" id="{1D34466E-A56E-4C59-91FA-1424BECA9A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11352" y="771550"/>
            <a:ext cx="5832648" cy="3934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95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54A76D-FD4E-4C92-9292-645C797B9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26" y="2283718"/>
            <a:ext cx="7942348" cy="857250"/>
          </a:xfrm>
        </p:spPr>
        <p:txBody>
          <a:bodyPr/>
          <a:lstStyle/>
          <a:p>
            <a:r>
              <a:rPr lang="es-MX" dirty="0"/>
              <a:t>Revisión y Consultas  (5 minutos)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490034373"/>
      </p:ext>
    </p:extLst>
  </p:cSld>
  <p:clrMapOvr>
    <a:masterClrMapping/>
  </p:clrMapOvr>
</p:sld>
</file>

<file path=ppt/theme/theme1.xml><?xml version="1.0" encoding="utf-8"?>
<a:theme xmlns:a="http://schemas.openxmlformats.org/drawingml/2006/main" name="PLANTILLA EVELY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 EVELYN</Template>
  <TotalTime>4554</TotalTime>
  <Words>371</Words>
  <Application>Microsoft Office PowerPoint</Application>
  <PresentationFormat>Presentación en pantalla (16:9)</PresentationFormat>
  <Paragraphs>75</Paragraphs>
  <Slides>23</Slides>
  <Notes>1</Notes>
  <HiddenSlides>0</HiddenSlides>
  <MMClips>5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7" baseType="lpstr">
      <vt:lpstr>Arial</vt:lpstr>
      <vt:lpstr>Calibri</vt:lpstr>
      <vt:lpstr>Courier New</vt:lpstr>
      <vt:lpstr>PLANTILLA EVELYN</vt:lpstr>
      <vt:lpstr>INTRODUCCIÓN A ANGULAR</vt:lpstr>
      <vt:lpstr>Que es Angular?</vt:lpstr>
      <vt:lpstr>Que es NodeJs?</vt:lpstr>
      <vt:lpstr>Que es TypeScript?</vt:lpstr>
      <vt:lpstr>Que es TypeScript?</vt:lpstr>
      <vt:lpstr>Arquitectura Angular</vt:lpstr>
      <vt:lpstr>Requisitos de Instalación</vt:lpstr>
      <vt:lpstr>Instalación de Angular CLI</vt:lpstr>
      <vt:lpstr>Revisión y Consultas  (5 minutos)</vt:lpstr>
      <vt:lpstr>Single Page Application</vt:lpstr>
      <vt:lpstr>Single Page Application</vt:lpstr>
      <vt:lpstr>Single Page Application</vt:lpstr>
      <vt:lpstr>Angular vs React vs Vue</vt:lpstr>
      <vt:lpstr>Grado de Interés</vt:lpstr>
      <vt:lpstr>Patrones de diseño de Software</vt:lpstr>
      <vt:lpstr>Servicios RestFul</vt:lpstr>
      <vt:lpstr>Servicios RestFul</vt:lpstr>
      <vt:lpstr>Gestion de Errores</vt:lpstr>
      <vt:lpstr>Revisión y Consultas  (5 minutos)</vt:lpstr>
      <vt:lpstr>Instalar Visual Studio Code</vt:lpstr>
      <vt:lpstr>Ejercicio # 1 TypeScript - JavaScript</vt:lpstr>
      <vt:lpstr>Revisión y Consultas  (5 minutos)</vt:lpstr>
      <vt:lpstr>Presentación de PowerPoint</vt:lpstr>
    </vt:vector>
  </TitlesOfParts>
  <Company>CJAVAPERU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CJava</dc:creator>
  <cp:keywords>Programmer</cp:keywords>
  <cp:lastModifiedBy>Tismart</cp:lastModifiedBy>
  <cp:revision>238</cp:revision>
  <dcterms:created xsi:type="dcterms:W3CDTF">2013-04-03T21:52:32Z</dcterms:created>
  <dcterms:modified xsi:type="dcterms:W3CDTF">2020-08-15T09:35:12Z</dcterms:modified>
  <cp:category>Diapositivas</cp:category>
</cp:coreProperties>
</file>